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0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649265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b="1" cap="all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13"/>
          </p:nvPr>
        </p:nvSpPr>
        <p:spPr>
          <a:xfrm>
            <a:off x="4645025" y="1535111"/>
            <a:ext cx="4041775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Текст 3"/>
          <p:cNvSpPr>
            <a:spLocks noGrp="1"/>
          </p:cNvSpPr>
          <p:nvPr>
            <p:ph type="body" sz="half" idx="13"/>
          </p:nvPr>
        </p:nvSpPr>
        <p:spPr>
          <a:xfrm>
            <a:off x="457198" y="1435100"/>
            <a:ext cx="3008316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3" name="Рисунок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800"/>
            </a:lvl1pPr>
            <a:lvl2pPr marL="0" indent="0">
              <a:spcBef>
                <a:spcPts val="300"/>
              </a:spcBef>
              <a:buSzTx/>
              <a:buFontTx/>
              <a:buNone/>
              <a:defRPr sz="1800"/>
            </a:lvl2pPr>
            <a:lvl3pPr marL="0" indent="0">
              <a:spcBef>
                <a:spcPts val="300"/>
              </a:spcBef>
              <a:buSzTx/>
              <a:buFontTx/>
              <a:buNone/>
              <a:defRPr sz="1800"/>
            </a:lvl3pPr>
            <a:lvl4pPr marL="0" indent="0">
              <a:spcBef>
                <a:spcPts val="300"/>
              </a:spcBef>
              <a:buSzTx/>
              <a:buFontTx/>
              <a:buNone/>
              <a:defRPr sz="1800"/>
            </a:lvl4pPr>
            <a:lvl5pPr marL="0" indent="0">
              <a:spcBef>
                <a:spcPts val="300"/>
              </a:spcBef>
              <a:buSzTx/>
              <a:buFontTx/>
              <a:buNone/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422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2986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2986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2986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2986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2986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2986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2986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2986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462986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"/><Relationship Id="rId3" Type="http://schemas.openxmlformats.org/officeDocument/2006/relationships/image" Target="../media/image4.tif"/><Relationship Id="rId7" Type="http://schemas.openxmlformats.org/officeDocument/2006/relationships/image" Target="../media/image8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"/><Relationship Id="rId5" Type="http://schemas.openxmlformats.org/officeDocument/2006/relationships/image" Target="../media/image6.tif"/><Relationship Id="rId10" Type="http://schemas.openxmlformats.org/officeDocument/2006/relationships/image" Target="../media/image11.png"/><Relationship Id="rId4" Type="http://schemas.openxmlformats.org/officeDocument/2006/relationships/image" Target="../media/image5.tif"/><Relationship Id="rId9" Type="http://schemas.openxmlformats.org/officeDocument/2006/relationships/image" Target="../media/image10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71439" y="-81566"/>
            <a:ext cx="12486877" cy="7021132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Подзаголовок 2"/>
          <p:cNvSpPr txBox="1">
            <a:spLocks noGrp="1"/>
          </p:cNvSpPr>
          <p:nvPr>
            <p:ph type="subTitle" sz="half" idx="1"/>
          </p:nvPr>
        </p:nvSpPr>
        <p:spPr>
          <a:xfrm>
            <a:off x="782999" y="1659134"/>
            <a:ext cx="7578002" cy="1952022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algn="l">
              <a:lnSpc>
                <a:spcPct val="130000"/>
              </a:lnSpc>
              <a:defRPr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ru-RU" dirty="0"/>
              <a:t>Независимый депозитарий с сегрегированными счетами и </a:t>
            </a:r>
            <a:r>
              <a:rPr lang="ru-RU" dirty="0" smtClean="0"/>
              <a:t>арбитражем </a:t>
            </a:r>
            <a:r>
              <a:rPr lang="ru-RU" dirty="0"/>
              <a:t>сделок для трейдеров и брокеров</a:t>
            </a:r>
          </a:p>
        </p:txBody>
      </p:sp>
      <p:pic>
        <p:nvPicPr>
          <p:cNvPr id="114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600" y="412750"/>
            <a:ext cx="3359700" cy="870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1163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rPr dirty="0" err="1"/>
              <a:t>Заработок</a:t>
            </a:r>
            <a:r>
              <a:rPr dirty="0"/>
              <a:t> с </a:t>
            </a:r>
            <a:r>
              <a:rPr dirty="0" err="1"/>
              <a:t>клиентских</a:t>
            </a:r>
            <a:r>
              <a:rPr dirty="0"/>
              <a:t> </a:t>
            </a:r>
            <a:r>
              <a:rPr dirty="0" err="1"/>
              <a:t>депозитов</a:t>
            </a:r>
            <a:endParaRPr dirty="0"/>
          </a:p>
        </p:txBody>
      </p:sp>
      <p:sp>
        <p:nvSpPr>
          <p:cNvPr id="174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469900" y="2400300"/>
            <a:ext cx="8229600" cy="100642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900"/>
            </a:pPr>
            <a:r>
              <a:rPr dirty="0" err="1"/>
              <a:t>Целевая</a:t>
            </a:r>
            <a:r>
              <a:rPr dirty="0"/>
              <a:t> </a:t>
            </a:r>
            <a:r>
              <a:rPr dirty="0" err="1"/>
              <a:t>минимальная</a:t>
            </a:r>
            <a:r>
              <a:rPr dirty="0"/>
              <a:t> </a:t>
            </a:r>
            <a:r>
              <a:rPr dirty="0" err="1"/>
              <a:t>сумма</a:t>
            </a:r>
            <a:r>
              <a:rPr dirty="0"/>
              <a:t> </a:t>
            </a:r>
            <a:r>
              <a:rPr dirty="0" err="1"/>
              <a:t>дохода</a:t>
            </a:r>
            <a:r>
              <a:rPr dirty="0"/>
              <a:t>: </a:t>
            </a:r>
            <a:br>
              <a:rPr dirty="0"/>
            </a:br>
            <a:r>
              <a:rPr b="1" dirty="0"/>
              <a:t>$500 000 </a:t>
            </a:r>
            <a:r>
              <a:rPr dirty="0" err="1"/>
              <a:t>ежемесячно</a:t>
            </a:r>
            <a:endParaRPr dirty="0"/>
          </a:p>
        </p:txBody>
      </p:sp>
      <p:pic>
        <p:nvPicPr>
          <p:cNvPr id="17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Где:…"/>
          <p:cNvSpPr txBox="1"/>
          <p:nvPr/>
        </p:nvSpPr>
        <p:spPr>
          <a:xfrm>
            <a:off x="481882" y="4183060"/>
            <a:ext cx="8229601" cy="2293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buFont typeface="Arial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rPr dirty="0" err="1"/>
              <a:t>Где</a:t>
            </a:r>
            <a:r>
              <a:rPr dirty="0"/>
              <a:t>:</a:t>
            </a:r>
          </a:p>
          <a:p>
            <a:pPr>
              <a:lnSpc>
                <a:spcPct val="80000"/>
              </a:lnSpc>
              <a:spcBef>
                <a:spcPts val="1000"/>
              </a:spcBef>
              <a:buFont typeface="Arial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rPr b="1" dirty="0"/>
              <a:t>1 000</a:t>
            </a:r>
            <a:r>
              <a:rPr dirty="0"/>
              <a:t> - </a:t>
            </a:r>
            <a:r>
              <a:rPr dirty="0" err="1"/>
              <a:t>количество</a:t>
            </a:r>
            <a:r>
              <a:rPr dirty="0"/>
              <a:t> </a:t>
            </a:r>
            <a:r>
              <a:rPr dirty="0" err="1"/>
              <a:t>брокеров</a:t>
            </a:r>
            <a:r>
              <a:rPr dirty="0"/>
              <a:t> в </a:t>
            </a:r>
            <a:r>
              <a:rPr dirty="0" err="1"/>
              <a:t>системе</a:t>
            </a:r>
            <a:endParaRPr dirty="0"/>
          </a:p>
          <a:p>
            <a:pPr>
              <a:lnSpc>
                <a:spcPct val="80000"/>
              </a:lnSpc>
              <a:spcBef>
                <a:spcPts val="1000"/>
              </a:spcBef>
              <a:buFont typeface="Arial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rPr b="1" dirty="0"/>
              <a:t>$500 000</a:t>
            </a:r>
            <a:r>
              <a:rPr dirty="0"/>
              <a:t> – </a:t>
            </a:r>
            <a:r>
              <a:rPr dirty="0" err="1"/>
              <a:t>средний</a:t>
            </a:r>
            <a:r>
              <a:rPr dirty="0"/>
              <a:t> </a:t>
            </a:r>
            <a:r>
              <a:rPr dirty="0" err="1"/>
              <a:t>ежемесячный</a:t>
            </a:r>
            <a:r>
              <a:rPr dirty="0"/>
              <a:t> </a:t>
            </a:r>
            <a:r>
              <a:rPr dirty="0" err="1"/>
              <a:t>оборот</a:t>
            </a:r>
            <a:r>
              <a:rPr dirty="0"/>
              <a:t> </a:t>
            </a:r>
            <a:r>
              <a:rPr dirty="0" err="1"/>
              <a:t>депозитов</a:t>
            </a:r>
            <a:r>
              <a:rPr dirty="0"/>
              <a:t> (</a:t>
            </a:r>
            <a:r>
              <a:rPr dirty="0" err="1"/>
              <a:t>ввод</a:t>
            </a:r>
            <a:r>
              <a:rPr dirty="0"/>
              <a:t>/</a:t>
            </a:r>
            <a:r>
              <a:rPr dirty="0" err="1"/>
              <a:t>вывод</a:t>
            </a:r>
            <a:r>
              <a:rPr dirty="0"/>
              <a:t> </a:t>
            </a:r>
            <a:r>
              <a:rPr dirty="0" err="1"/>
              <a:t>средств</a:t>
            </a:r>
            <a:r>
              <a:rPr dirty="0"/>
              <a:t>) </a:t>
            </a:r>
            <a:r>
              <a:rPr dirty="0" err="1"/>
              <a:t>каждого</a:t>
            </a:r>
            <a:r>
              <a:rPr dirty="0"/>
              <a:t> </a:t>
            </a:r>
            <a:r>
              <a:rPr dirty="0" err="1"/>
              <a:t>брокера</a:t>
            </a:r>
            <a:endParaRPr dirty="0"/>
          </a:p>
          <a:p>
            <a:pPr>
              <a:lnSpc>
                <a:spcPct val="80000"/>
              </a:lnSpc>
              <a:spcBef>
                <a:spcPts val="1000"/>
              </a:spcBef>
              <a:buFont typeface="Arial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rPr b="1" dirty="0"/>
              <a:t>10%</a:t>
            </a:r>
            <a:r>
              <a:rPr dirty="0"/>
              <a:t> - </a:t>
            </a:r>
            <a:r>
              <a:rPr dirty="0" err="1"/>
              <a:t>минимальная</a:t>
            </a:r>
            <a:r>
              <a:rPr dirty="0"/>
              <a:t> </a:t>
            </a:r>
            <a:r>
              <a:rPr dirty="0" err="1"/>
              <a:t>цель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общего</a:t>
            </a:r>
            <a:r>
              <a:rPr dirty="0"/>
              <a:t> </a:t>
            </a:r>
            <a:r>
              <a:rPr dirty="0" err="1"/>
              <a:t>потока</a:t>
            </a:r>
            <a:r>
              <a:rPr dirty="0"/>
              <a:t> </a:t>
            </a:r>
            <a:r>
              <a:rPr dirty="0" err="1"/>
              <a:t>депозитов</a:t>
            </a:r>
            <a:r>
              <a:rPr dirty="0"/>
              <a:t> </a:t>
            </a:r>
            <a:r>
              <a:rPr dirty="0" err="1"/>
              <a:t>брокера</a:t>
            </a:r>
            <a:r>
              <a:rPr dirty="0"/>
              <a:t>, </a:t>
            </a:r>
            <a:r>
              <a:rPr dirty="0" err="1"/>
              <a:t>которая</a:t>
            </a:r>
            <a:r>
              <a:rPr dirty="0"/>
              <a:t> </a:t>
            </a:r>
            <a:r>
              <a:rPr dirty="0" err="1"/>
              <a:t>будет</a:t>
            </a:r>
            <a:r>
              <a:rPr dirty="0"/>
              <a:t> </a:t>
            </a:r>
            <a:r>
              <a:rPr dirty="0" err="1"/>
              <a:t>проходить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Serenity Financial</a:t>
            </a:r>
          </a:p>
          <a:p>
            <a:pPr>
              <a:lnSpc>
                <a:spcPct val="80000"/>
              </a:lnSpc>
              <a:spcBef>
                <a:spcPts val="1000"/>
              </a:spcBef>
              <a:buFont typeface="Arial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rPr b="1" dirty="0"/>
              <a:t>1%</a:t>
            </a:r>
            <a:r>
              <a:rPr dirty="0"/>
              <a:t> - </a:t>
            </a:r>
            <a:r>
              <a:rPr dirty="0" err="1"/>
              <a:t>комиссия</a:t>
            </a:r>
            <a:r>
              <a:rPr dirty="0"/>
              <a:t> </a:t>
            </a:r>
            <a:r>
              <a:rPr dirty="0" err="1"/>
              <a:t>за</a:t>
            </a:r>
            <a:r>
              <a:rPr dirty="0"/>
              <a:t> </a:t>
            </a:r>
            <a:r>
              <a:rPr dirty="0" err="1"/>
              <a:t>ввод</a:t>
            </a:r>
            <a:r>
              <a:rPr dirty="0"/>
              <a:t>/</a:t>
            </a:r>
            <a:r>
              <a:rPr dirty="0" err="1"/>
              <a:t>вывод</a:t>
            </a:r>
            <a:r>
              <a:rPr dirty="0"/>
              <a:t> </a:t>
            </a:r>
            <a:r>
              <a:rPr dirty="0" err="1"/>
              <a:t>средств</a:t>
            </a:r>
            <a:endParaRPr dirty="0"/>
          </a:p>
        </p:txBody>
      </p:sp>
      <p:sp>
        <p:nvSpPr>
          <p:cNvPr id="177" name="Расчет: 500 000 * 1000 * 10% * 1% = $500 000"/>
          <p:cNvSpPr txBox="1"/>
          <p:nvPr/>
        </p:nvSpPr>
        <p:spPr>
          <a:xfrm>
            <a:off x="471957" y="3495040"/>
            <a:ext cx="8200085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80000"/>
              </a:lnSpc>
              <a:spcBef>
                <a:spcPts val="700"/>
              </a:spcBef>
              <a:buFont typeface="Arial"/>
              <a:defRPr sz="2900">
                <a:latin typeface="+mn-lt"/>
                <a:ea typeface="+mn-ea"/>
                <a:cs typeface="+mn-cs"/>
                <a:sym typeface="Calibri"/>
              </a:defRPr>
            </a:pPr>
            <a:r>
              <a:t>Расчет: </a:t>
            </a:r>
            <a:r>
              <a:rPr b="1"/>
              <a:t>500 000 * 1000 * 10% * 1% = $500 000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Заголовок 1"/>
          <p:cNvSpPr txBox="1">
            <a:spLocks noGrp="1"/>
          </p:cNvSpPr>
          <p:nvPr>
            <p:ph type="title"/>
          </p:nvPr>
        </p:nvSpPr>
        <p:spPr>
          <a:xfrm>
            <a:off x="467543" y="1280964"/>
            <a:ext cx="7865170" cy="1751758"/>
          </a:xfrm>
          <a:prstGeom prst="rect">
            <a:avLst/>
          </a:prstGeom>
        </p:spPr>
        <p:txBody>
          <a:bodyPr/>
          <a:lstStyle/>
          <a:p>
            <a:pPr defTabSz="786384">
              <a:defRPr sz="3784"/>
            </a:pPr>
            <a:r>
              <a:t>Заработок с продажи ликвидности </a:t>
            </a:r>
            <a:br/>
            <a:r>
              <a:t>с агрегатором</a:t>
            </a:r>
          </a:p>
        </p:txBody>
      </p:sp>
      <p:sp>
        <p:nvSpPr>
          <p:cNvPr id="180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473154" y="2882900"/>
            <a:ext cx="8229601" cy="87560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SzTx/>
              <a:buNone/>
              <a:defRPr sz="2900"/>
            </a:pPr>
            <a:r>
              <a:t>Целевая минимальная сумма дохода: </a:t>
            </a:r>
            <a:br/>
            <a:r>
              <a:rPr b="1"/>
              <a:t>$600 000 </a:t>
            </a:r>
            <a:r>
              <a:t>ежемесячно</a:t>
            </a:r>
          </a:p>
        </p:txBody>
      </p:sp>
      <p:pic>
        <p:nvPicPr>
          <p:cNvPr id="18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Где:…"/>
          <p:cNvSpPr txBox="1"/>
          <p:nvPr/>
        </p:nvSpPr>
        <p:spPr>
          <a:xfrm>
            <a:off x="473154" y="4541521"/>
            <a:ext cx="8229601" cy="1351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80000"/>
              </a:lnSpc>
              <a:spcBef>
                <a:spcPts val="700"/>
              </a:spcBef>
              <a:buFont typeface="Arial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Где: </a:t>
            </a:r>
          </a:p>
          <a:p>
            <a:pPr>
              <a:lnSpc>
                <a:spcPct val="80000"/>
              </a:lnSpc>
              <a:spcBef>
                <a:spcPts val="700"/>
              </a:spcBef>
              <a:buFont typeface="Arial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rPr b="1"/>
              <a:t>100</a:t>
            </a:r>
            <a:r>
              <a:t> - кол-во брокеров в системе</a:t>
            </a:r>
          </a:p>
          <a:p>
            <a:pPr>
              <a:lnSpc>
                <a:spcPct val="80000"/>
              </a:lnSpc>
              <a:spcBef>
                <a:spcPts val="700"/>
              </a:spcBef>
              <a:buFont typeface="Arial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rPr b="1"/>
              <a:t>$2000</a:t>
            </a:r>
            <a:r>
              <a:t> - абонентская плата одного брокера</a:t>
            </a:r>
          </a:p>
          <a:p>
            <a:pPr>
              <a:lnSpc>
                <a:spcPct val="80000"/>
              </a:lnSpc>
              <a:spcBef>
                <a:spcPts val="700"/>
              </a:spcBef>
              <a:buFont typeface="Arial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rPr b="1"/>
              <a:t>$400 000 </a:t>
            </a:r>
            <a:r>
              <a:t>- min заработок на комиссии за продажу ликвидности</a:t>
            </a:r>
          </a:p>
        </p:txBody>
      </p:sp>
      <p:sp>
        <p:nvSpPr>
          <p:cNvPr id="183" name="Расчет: 100 * 2000 + 400 00 = $600 000"/>
          <p:cNvSpPr txBox="1"/>
          <p:nvPr/>
        </p:nvSpPr>
        <p:spPr>
          <a:xfrm>
            <a:off x="478016" y="3808731"/>
            <a:ext cx="7070368" cy="510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80000"/>
              </a:lnSpc>
              <a:spcBef>
                <a:spcPts val="700"/>
              </a:spcBef>
              <a:buFont typeface="Arial"/>
              <a:defRPr sz="2900">
                <a:latin typeface="+mn-lt"/>
                <a:ea typeface="+mn-ea"/>
                <a:cs typeface="+mn-cs"/>
                <a:sym typeface="Calibri"/>
              </a:defRPr>
            </a:pPr>
            <a:r>
              <a:t>Расчет: </a:t>
            </a:r>
            <a:r>
              <a:rPr b="1"/>
              <a:t>100 * 2000 + 400 00 = $600 000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1241837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Этапы проекта</a:t>
            </a:r>
          </a:p>
        </p:txBody>
      </p:sp>
      <p:sp>
        <p:nvSpPr>
          <p:cNvPr id="186" name="Объект 2"/>
          <p:cNvSpPr txBox="1">
            <a:spLocks noGrp="1"/>
          </p:cNvSpPr>
          <p:nvPr>
            <p:ph type="body" idx="1"/>
          </p:nvPr>
        </p:nvSpPr>
        <p:spPr>
          <a:xfrm>
            <a:off x="1043747" y="2590800"/>
            <a:ext cx="7490553" cy="45259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500"/>
              </a:spcBef>
              <a:buSzTx/>
              <a:buNone/>
              <a:defRPr sz="2000" b="1"/>
            </a:pPr>
            <a:r>
              <a:t>$2 млн</a:t>
            </a:r>
            <a:r>
              <a:rPr b="0"/>
              <a:t> - реализуем основную функциональность - кошелёк, систему расчётов, систему арбитража, продажи/маркетинг</a:t>
            </a:r>
          </a:p>
          <a:p>
            <a:pPr marL="0" indent="0">
              <a:spcBef>
                <a:spcPts val="1500"/>
              </a:spcBef>
              <a:buSzTx/>
              <a:buNone/>
              <a:defRPr sz="2000" b="1"/>
            </a:pPr>
            <a:r>
              <a:t>$5 млн</a:t>
            </a:r>
            <a:r>
              <a:rPr b="0"/>
              <a:t> - реализуем KYC-систему</a:t>
            </a:r>
          </a:p>
          <a:p>
            <a:pPr marL="0" indent="0">
              <a:spcBef>
                <a:spcPts val="1500"/>
              </a:spcBef>
              <a:buSzTx/>
              <a:buNone/>
              <a:defRPr sz="2000" b="1"/>
            </a:pPr>
            <a:r>
              <a:t>$9 млн </a:t>
            </a:r>
            <a:r>
              <a:rPr b="0"/>
              <a:t>- реализуем поставку ликвидности</a:t>
            </a:r>
          </a:p>
          <a:p>
            <a:pPr marL="0" indent="0">
              <a:spcBef>
                <a:spcPts val="1500"/>
              </a:spcBef>
              <a:buSzTx/>
              <a:buNone/>
              <a:defRPr sz="2000" b="1"/>
            </a:pPr>
            <a:r>
              <a:t>$14 млн</a:t>
            </a:r>
            <a:r>
              <a:rPr b="0"/>
              <a:t> - реализуем систему записи сделок клиентов в свой блокчейн, серверный и клиентские плагины для мт4 для подписи всех операций на МТ4</a:t>
            </a:r>
          </a:p>
          <a:p>
            <a:pPr marL="0" indent="0">
              <a:spcBef>
                <a:spcPts val="1500"/>
              </a:spcBef>
              <a:buSzTx/>
              <a:buNone/>
              <a:defRPr sz="2000" b="1"/>
            </a:pPr>
            <a:r>
              <a:t>&gt; $14 млн</a:t>
            </a:r>
            <a:r>
              <a:rPr b="0"/>
              <a:t> - организуем резервный фонд</a:t>
            </a:r>
          </a:p>
        </p:txBody>
      </p:sp>
      <p:pic>
        <p:nvPicPr>
          <p:cNvPr id="187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241" y="2705100"/>
            <a:ext cx="21714" cy="387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653" y="2641600"/>
            <a:ext cx="203202" cy="20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3375" y="3492472"/>
            <a:ext cx="203202" cy="203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3375" y="3938242"/>
            <a:ext cx="203202" cy="203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496" y="4434811"/>
            <a:ext cx="203202" cy="203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496" y="5511772"/>
            <a:ext cx="203202" cy="203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3321" y="3275781"/>
            <a:ext cx="21714" cy="387550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1191037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Этапы Pre-ICO и ICO</a:t>
            </a:r>
          </a:p>
        </p:txBody>
      </p:sp>
      <p:sp>
        <p:nvSpPr>
          <p:cNvPr id="197" name="Объект 2"/>
          <p:cNvSpPr txBox="1">
            <a:spLocks noGrp="1"/>
          </p:cNvSpPr>
          <p:nvPr>
            <p:ph type="body" sz="quarter" idx="1"/>
          </p:nvPr>
        </p:nvSpPr>
        <p:spPr>
          <a:xfrm>
            <a:off x="2875761" y="3061150"/>
            <a:ext cx="8229601" cy="3835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300"/>
              </a:spcBef>
              <a:buSzTx/>
              <a:buNone/>
              <a:defRPr sz="2000">
                <a:solidFill>
                  <a:schemeClr val="accent4">
                    <a:satOff val="-1335"/>
                    <a:lumOff val="-10274"/>
                  </a:schemeClr>
                </a:solidFill>
              </a:defRPr>
            </a:lvl1pPr>
          </a:lstStyle>
          <a:p>
            <a:r>
              <a:t>Pre-ICO</a:t>
            </a:r>
          </a:p>
        </p:txBody>
      </p:sp>
      <p:pic>
        <p:nvPicPr>
          <p:cNvPr id="198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Дисконт - 50%. Количество токенов: 150 000"/>
          <p:cNvSpPr txBox="1"/>
          <p:nvPr/>
        </p:nvSpPr>
        <p:spPr>
          <a:xfrm>
            <a:off x="2875761" y="3431623"/>
            <a:ext cx="439902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spcBef>
                <a:spcPts val="300"/>
              </a:spcBef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t>Дисконт - </a:t>
            </a:r>
            <a:r>
              <a:rPr b="1"/>
              <a:t>50%. </a:t>
            </a:r>
            <a:r>
              <a:t>Количество токенов:</a:t>
            </a:r>
            <a:r>
              <a:rPr b="1"/>
              <a:t> 150 000</a:t>
            </a:r>
          </a:p>
        </p:txBody>
      </p:sp>
      <p:sp>
        <p:nvSpPr>
          <p:cNvPr id="200" name="1 октября-20 октября"/>
          <p:cNvSpPr txBox="1"/>
          <p:nvPr/>
        </p:nvSpPr>
        <p:spPr>
          <a:xfrm>
            <a:off x="309169" y="3105600"/>
            <a:ext cx="2053677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400">
                <a:solidFill>
                  <a:srgbClr val="53535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1 октября-20 октября </a:t>
            </a:r>
          </a:p>
        </p:txBody>
      </p:sp>
      <p:sp>
        <p:nvSpPr>
          <p:cNvPr id="201" name="Обратный выкуп токенов"/>
          <p:cNvSpPr txBox="1"/>
          <p:nvPr/>
        </p:nvSpPr>
        <p:spPr>
          <a:xfrm>
            <a:off x="2875761" y="5964601"/>
            <a:ext cx="4965070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600"/>
              </a:spcBef>
              <a:defRPr>
                <a:solidFill>
                  <a:schemeClr val="accent4">
                    <a:satOff val="-1335"/>
                    <a:lumOff val="-10274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Обратный выкуп токенов</a:t>
            </a:r>
          </a:p>
        </p:txBody>
      </p:sp>
      <p:sp>
        <p:nvSpPr>
          <p:cNvPr id="202" name="Дисконт - 40%-10%. Количество токенов: 3 350 000"/>
          <p:cNvSpPr txBox="1"/>
          <p:nvPr/>
        </p:nvSpPr>
        <p:spPr>
          <a:xfrm>
            <a:off x="2875761" y="4483582"/>
            <a:ext cx="5031044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spcBef>
                <a:spcPts val="500"/>
              </a:spcBef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t>Дисконт - </a:t>
            </a:r>
            <a:r>
              <a:rPr b="1"/>
              <a:t>40%-10%. </a:t>
            </a:r>
            <a:r>
              <a:t>Количество токенов:</a:t>
            </a:r>
            <a:r>
              <a:rPr b="1"/>
              <a:t> 3 350 000</a:t>
            </a:r>
          </a:p>
        </p:txBody>
      </p:sp>
      <p:sp>
        <p:nvSpPr>
          <p:cNvPr id="203" name="20 ноября-25 декабря"/>
          <p:cNvSpPr txBox="1"/>
          <p:nvPr/>
        </p:nvSpPr>
        <p:spPr>
          <a:xfrm>
            <a:off x="408386" y="4150493"/>
            <a:ext cx="1954458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400">
                <a:solidFill>
                  <a:srgbClr val="53535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20 ноября-25 декабря </a:t>
            </a:r>
          </a:p>
        </p:txBody>
      </p:sp>
      <p:sp>
        <p:nvSpPr>
          <p:cNvPr id="204" name="2019 год"/>
          <p:cNvSpPr txBox="1"/>
          <p:nvPr/>
        </p:nvSpPr>
        <p:spPr>
          <a:xfrm>
            <a:off x="1556881" y="5983651"/>
            <a:ext cx="805962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400">
                <a:solidFill>
                  <a:srgbClr val="53535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2019 год</a:t>
            </a:r>
          </a:p>
        </p:txBody>
      </p:sp>
      <p:sp>
        <p:nvSpPr>
          <p:cNvPr id="205" name="ICO"/>
          <p:cNvSpPr txBox="1"/>
          <p:nvPr/>
        </p:nvSpPr>
        <p:spPr>
          <a:xfrm>
            <a:off x="2875761" y="4111469"/>
            <a:ext cx="574435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300"/>
              </a:spcBef>
              <a:defRPr sz="2000">
                <a:solidFill>
                  <a:schemeClr val="accent4">
                    <a:satOff val="-1335"/>
                    <a:lumOff val="-10274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 ICO</a:t>
            </a:r>
          </a:p>
        </p:txBody>
      </p:sp>
      <p:pic>
        <p:nvPicPr>
          <p:cNvPr id="206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80733" y="3151321"/>
            <a:ext cx="203202" cy="203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83455" y="4188940"/>
            <a:ext cx="203202" cy="203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83455" y="6029371"/>
            <a:ext cx="201444" cy="20144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Базовая стоимость – 0,1 ETH. Количество токенов – 3 500 000"/>
          <p:cNvSpPr txBox="1"/>
          <p:nvPr/>
        </p:nvSpPr>
        <p:spPr>
          <a:xfrm>
            <a:off x="474121" y="2298954"/>
            <a:ext cx="5999023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spcBef>
                <a:spcPts val="300"/>
              </a:spcBef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t>Базовая стоимость – </a:t>
            </a:r>
            <a:r>
              <a:rPr b="1"/>
              <a:t>0,1 ETH. </a:t>
            </a:r>
            <a:r>
              <a:t>Количество токенов – </a:t>
            </a:r>
            <a:r>
              <a:rPr b="1"/>
              <a:t>3 500 000</a:t>
            </a:r>
          </a:p>
        </p:txBody>
      </p:sp>
      <p:pic>
        <p:nvPicPr>
          <p:cNvPr id="210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83455" y="5306004"/>
            <a:ext cx="203202" cy="20320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после 25 декабря"/>
          <p:cNvSpPr txBox="1"/>
          <p:nvPr/>
        </p:nvSpPr>
        <p:spPr>
          <a:xfrm>
            <a:off x="760080" y="5272985"/>
            <a:ext cx="160276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400">
                <a:solidFill>
                  <a:srgbClr val="53535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после 25 декабря </a:t>
            </a:r>
          </a:p>
        </p:txBody>
      </p:sp>
      <p:sp>
        <p:nvSpPr>
          <p:cNvPr id="212" name="Свободная торговля токенов на бирже"/>
          <p:cNvSpPr txBox="1"/>
          <p:nvPr/>
        </p:nvSpPr>
        <p:spPr>
          <a:xfrm>
            <a:off x="2875761" y="5228535"/>
            <a:ext cx="4965070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600"/>
              </a:spcBef>
              <a:defRPr>
                <a:solidFill>
                  <a:schemeClr val="accent4">
                    <a:satOff val="-1335"/>
                    <a:lumOff val="-10274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Свободная торговля токенов на бирже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1413287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Контакты</a:t>
            </a:r>
          </a:p>
        </p:txBody>
      </p:sp>
      <p:sp>
        <p:nvSpPr>
          <p:cNvPr id="215" name="Объект 2"/>
          <p:cNvSpPr txBox="1">
            <a:spLocks noGrp="1"/>
          </p:cNvSpPr>
          <p:nvPr>
            <p:ph type="body" idx="1"/>
          </p:nvPr>
        </p:nvSpPr>
        <p:spPr>
          <a:xfrm>
            <a:off x="457200" y="2768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Serenity-financial.io</a:t>
            </a:r>
          </a:p>
          <a:p>
            <a:pPr marL="0" indent="0">
              <a:buSzTx/>
              <a:buNone/>
            </a:pPr>
            <a:r>
              <a:t>t.m/SerenityFinancial</a:t>
            </a:r>
          </a:p>
          <a:p>
            <a:pPr marL="0" indent="0">
              <a:buSzTx/>
              <a:buNone/>
            </a:pPr>
            <a:r>
              <a:t>mail@serenity-financial.io</a:t>
            </a:r>
          </a:p>
        </p:txBody>
      </p:sp>
      <p:pic>
        <p:nvPicPr>
          <p:cNvPr id="21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9175" y="0"/>
            <a:ext cx="3270185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925" y="2896610"/>
            <a:ext cx="826714" cy="826714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Denis Kulagin"/>
          <p:cNvSpPr txBox="1"/>
          <p:nvPr/>
        </p:nvSpPr>
        <p:spPr>
          <a:xfrm>
            <a:off x="1586415" y="2858510"/>
            <a:ext cx="1462233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3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Denis Kulagin</a:t>
            </a:r>
          </a:p>
        </p:txBody>
      </p:sp>
      <p:sp>
        <p:nvSpPr>
          <p:cNvPr id="119" name="Elena Berestovaya"/>
          <p:cNvSpPr txBox="1"/>
          <p:nvPr/>
        </p:nvSpPr>
        <p:spPr>
          <a:xfrm>
            <a:off x="1586415" y="5543548"/>
            <a:ext cx="203976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3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Elena Berestovaya </a:t>
            </a:r>
          </a:p>
        </p:txBody>
      </p:sp>
      <p:sp>
        <p:nvSpPr>
          <p:cNvPr id="120" name="Jonathan Raharjo"/>
          <p:cNvSpPr txBox="1"/>
          <p:nvPr/>
        </p:nvSpPr>
        <p:spPr>
          <a:xfrm>
            <a:off x="1586415" y="4312918"/>
            <a:ext cx="190369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3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Jonathan Raharjo</a:t>
            </a:r>
          </a:p>
        </p:txBody>
      </p:sp>
      <p:sp>
        <p:nvSpPr>
          <p:cNvPr id="121" name="Goutam Das"/>
          <p:cNvSpPr txBox="1"/>
          <p:nvPr/>
        </p:nvSpPr>
        <p:spPr>
          <a:xfrm>
            <a:off x="5939147" y="4287518"/>
            <a:ext cx="1418478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3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Tian Haowen</a:t>
            </a:r>
          </a:p>
        </p:txBody>
      </p:sp>
      <p:sp>
        <p:nvSpPr>
          <p:cNvPr id="122" name="Stanislav Pankratov"/>
          <p:cNvSpPr txBox="1"/>
          <p:nvPr/>
        </p:nvSpPr>
        <p:spPr>
          <a:xfrm>
            <a:off x="5913747" y="5543548"/>
            <a:ext cx="2087088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3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Stanislav Pankratov</a:t>
            </a:r>
          </a:p>
        </p:txBody>
      </p:sp>
      <p:sp>
        <p:nvSpPr>
          <p:cNvPr id="123" name="Head of International development…"/>
          <p:cNvSpPr txBox="1"/>
          <p:nvPr/>
        </p:nvSpPr>
        <p:spPr>
          <a:xfrm>
            <a:off x="1586415" y="3211580"/>
            <a:ext cx="2784608" cy="84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Head of International development </a:t>
            </a:r>
          </a:p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International Relations </a:t>
            </a:r>
          </a:p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Development of partnership programs </a:t>
            </a:r>
          </a:p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Business strategy in the forex industry </a:t>
            </a:r>
          </a:p>
        </p:txBody>
      </p:sp>
      <p:pic>
        <p:nvPicPr>
          <p:cNvPr id="12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5925" y="4357616"/>
            <a:ext cx="843167" cy="84316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Business analyst"/>
          <p:cNvSpPr txBox="1"/>
          <p:nvPr/>
        </p:nvSpPr>
        <p:spPr>
          <a:xfrm>
            <a:off x="1586415" y="4658111"/>
            <a:ext cx="238158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Business analyst</a:t>
            </a:r>
          </a:p>
        </p:txBody>
      </p:sp>
      <p:sp>
        <p:nvSpPr>
          <p:cNvPr id="126" name="Support"/>
          <p:cNvSpPr txBox="1"/>
          <p:nvPr/>
        </p:nvSpPr>
        <p:spPr>
          <a:xfrm>
            <a:off x="5913747" y="4632711"/>
            <a:ext cx="238158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Business analyst</a:t>
            </a:r>
          </a:p>
        </p:txBody>
      </p:sp>
      <p:pic>
        <p:nvPicPr>
          <p:cNvPr id="127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51667" y="5543548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57996" y="1359910"/>
            <a:ext cx="814189" cy="82671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ergey Kozlovsky"/>
          <p:cNvSpPr txBox="1"/>
          <p:nvPr/>
        </p:nvSpPr>
        <p:spPr>
          <a:xfrm>
            <a:off x="5920769" y="1321810"/>
            <a:ext cx="182689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3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Sergey Kozlovsky</a:t>
            </a:r>
          </a:p>
        </p:txBody>
      </p:sp>
      <p:sp>
        <p:nvSpPr>
          <p:cNvPr id="130" name="Head of Sales…"/>
          <p:cNvSpPr txBox="1"/>
          <p:nvPr/>
        </p:nvSpPr>
        <p:spPr>
          <a:xfrm>
            <a:off x="5920769" y="1650284"/>
            <a:ext cx="2934222" cy="120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Head of Sales</a:t>
            </a:r>
          </a:p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Forex market regulation</a:t>
            </a:r>
          </a:p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Development and sales of investment offerings</a:t>
            </a:r>
          </a:p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Business strategy in the forex industry </a:t>
            </a:r>
          </a:p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</a:p>
        </p:txBody>
      </p:sp>
      <p:sp>
        <p:nvSpPr>
          <p:cNvPr id="131" name="Blockchain developer"/>
          <p:cNvSpPr txBox="1"/>
          <p:nvPr/>
        </p:nvSpPr>
        <p:spPr>
          <a:xfrm>
            <a:off x="5913747" y="5893089"/>
            <a:ext cx="238158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Blockchain developer</a:t>
            </a:r>
          </a:p>
        </p:txBody>
      </p:sp>
      <p:sp>
        <p:nvSpPr>
          <p:cNvPr id="132" name="Head of Marketing"/>
          <p:cNvSpPr txBox="1"/>
          <p:nvPr/>
        </p:nvSpPr>
        <p:spPr>
          <a:xfrm>
            <a:off x="1586415" y="5898777"/>
            <a:ext cx="238158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Head of Marketing </a:t>
            </a:r>
          </a:p>
        </p:txBody>
      </p:sp>
      <p:pic>
        <p:nvPicPr>
          <p:cNvPr id="133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5925" y="5543548"/>
            <a:ext cx="826714" cy="744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5925" y="1364505"/>
            <a:ext cx="774408" cy="82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Anton Vasin"/>
          <p:cNvSpPr txBox="1"/>
          <p:nvPr/>
        </p:nvSpPr>
        <p:spPr>
          <a:xfrm>
            <a:off x="1586415" y="1328251"/>
            <a:ext cx="1290002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20000"/>
              </a:lnSpc>
              <a:spcBef>
                <a:spcPts val="13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Anton Vasin</a:t>
            </a:r>
          </a:p>
        </p:txBody>
      </p:sp>
      <p:sp>
        <p:nvSpPr>
          <p:cNvPr id="136" name="Co-founder…"/>
          <p:cNvSpPr txBox="1"/>
          <p:nvPr/>
        </p:nvSpPr>
        <p:spPr>
          <a:xfrm>
            <a:off x="1586415" y="1639152"/>
            <a:ext cx="2716520" cy="103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Co-founder </a:t>
            </a:r>
          </a:p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11 years in the Forex industry</a:t>
            </a:r>
          </a:p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Hedging of risks </a:t>
            </a:r>
          </a:p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Sales of investment offerings</a:t>
            </a:r>
          </a:p>
          <a:p>
            <a: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t>Business strategy in the forex industry</a:t>
            </a:r>
          </a:p>
        </p:txBody>
      </p:sp>
      <p:sp>
        <p:nvSpPr>
          <p:cNvPr id="137" name="Vasily Alexeev"/>
          <p:cNvSpPr txBox="1"/>
          <p:nvPr/>
        </p:nvSpPr>
        <p:spPr>
          <a:xfrm>
            <a:off x="5927497" y="2863170"/>
            <a:ext cx="1717678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3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Vasily Alexeev</a:t>
            </a:r>
          </a:p>
        </p:txBody>
      </p:sp>
      <p:sp>
        <p:nvSpPr>
          <p:cNvPr id="138" name="CTO, CEO of UpTrader (Brokerage technology provider)"/>
          <p:cNvSpPr txBox="1"/>
          <p:nvPr/>
        </p:nvSpPr>
        <p:spPr>
          <a:xfrm>
            <a:off x="5913747" y="3212169"/>
            <a:ext cx="238158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0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CTO, CEO of UpTrader (Brokerage technology provider)</a:t>
            </a:r>
          </a:p>
        </p:txBody>
      </p:sp>
      <p:pic>
        <p:nvPicPr>
          <p:cNvPr id="139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51667" y="2881328"/>
            <a:ext cx="812802" cy="81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pdf" descr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945287" y="4317114"/>
            <a:ext cx="825563" cy="812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431800" y="1412776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uFill>
                  <a:solidFill>
                    <a:srgbClr val="0000FF"/>
                  </a:solidFill>
                </a:uFill>
              </a:defRPr>
            </a:lvl1pPr>
          </a:lstStyle>
          <a:p>
            <a:pPr>
              <a:defRPr>
                <a:uFillTx/>
              </a:defRPr>
            </a:pPr>
            <a:r>
              <a:rPr dirty="0" err="1">
                <a:uFill>
                  <a:solidFill>
                    <a:srgbClr val="0000FF"/>
                  </a:solidFill>
                </a:uFill>
              </a:rPr>
              <a:t>Проблематика</a:t>
            </a:r>
            <a:endParaRPr dirty="0">
              <a:uFill>
                <a:solidFill>
                  <a:srgbClr val="0000FF"/>
                </a:solidFill>
              </a:uFill>
            </a:endParaRPr>
          </a:p>
        </p:txBody>
      </p:sp>
      <p:sp>
        <p:nvSpPr>
          <p:cNvPr id="5" name="Объект 2"/>
          <p:cNvSpPr txBox="1">
            <a:spLocks noGrp="1"/>
          </p:cNvSpPr>
          <p:nvPr>
            <p:ph type="body" idx="1"/>
          </p:nvPr>
        </p:nvSpPr>
        <p:spPr>
          <a:xfrm>
            <a:off x="431801" y="2780928"/>
            <a:ext cx="5148312" cy="29845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300"/>
              </a:spcBef>
              <a:buSzTx/>
              <a:buFontTx/>
              <a:buNone/>
              <a:defRPr sz="2000"/>
            </a:pPr>
            <a:r>
              <a:rPr dirty="0" err="1"/>
              <a:t>За</a:t>
            </a:r>
            <a:r>
              <a:rPr dirty="0"/>
              <a:t> </a:t>
            </a:r>
            <a:r>
              <a:rPr dirty="0" err="1"/>
              <a:t>последние</a:t>
            </a:r>
            <a:r>
              <a:rPr dirty="0"/>
              <a:t> 20 </a:t>
            </a:r>
            <a:r>
              <a:rPr dirty="0" err="1"/>
              <a:t>лет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</a:t>
            </a:r>
            <a:r>
              <a:rPr dirty="0" err="1"/>
              <a:t>интернет-технологий</a:t>
            </a:r>
            <a:r>
              <a:rPr dirty="0"/>
              <a:t> </a:t>
            </a:r>
            <a:r>
              <a:rPr dirty="0" err="1"/>
              <a:t>позволило</a:t>
            </a:r>
            <a:r>
              <a:rPr dirty="0"/>
              <a:t> </a:t>
            </a:r>
            <a:r>
              <a:rPr dirty="0" err="1"/>
              <a:t>вовлечь</a:t>
            </a:r>
            <a:r>
              <a:rPr dirty="0"/>
              <a:t> в </a:t>
            </a:r>
            <a:r>
              <a:rPr dirty="0" err="1"/>
              <a:t>торговлю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финансовых</a:t>
            </a:r>
            <a:r>
              <a:rPr dirty="0"/>
              <a:t> </a:t>
            </a:r>
            <a:r>
              <a:rPr dirty="0" err="1"/>
              <a:t>рынках</a:t>
            </a:r>
            <a:r>
              <a:rPr dirty="0"/>
              <a:t> </a:t>
            </a:r>
            <a:r>
              <a:rPr dirty="0" err="1"/>
              <a:t>миллионы</a:t>
            </a:r>
            <a:r>
              <a:rPr dirty="0"/>
              <a:t> </a:t>
            </a:r>
            <a:r>
              <a:rPr dirty="0" err="1"/>
              <a:t>частных</a:t>
            </a:r>
            <a:r>
              <a:rPr dirty="0"/>
              <a:t> </a:t>
            </a:r>
            <a:r>
              <a:rPr dirty="0" err="1"/>
              <a:t>инвесторов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всему</a:t>
            </a:r>
            <a:r>
              <a:rPr dirty="0"/>
              <a:t> </a:t>
            </a:r>
            <a:r>
              <a:rPr dirty="0" err="1"/>
              <a:t>миру</a:t>
            </a:r>
            <a:r>
              <a:rPr dirty="0"/>
              <a:t>. 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SzTx/>
              <a:buFontTx/>
              <a:buNone/>
              <a:defRPr sz="2000"/>
            </a:pPr>
            <a:r>
              <a:rPr dirty="0" err="1"/>
              <a:t>Огромный</a:t>
            </a:r>
            <a:r>
              <a:rPr dirty="0"/>
              <a:t> </a:t>
            </a:r>
            <a:r>
              <a:rPr dirty="0" err="1"/>
              <a:t>спрос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торговлю</a:t>
            </a:r>
            <a:r>
              <a:rPr dirty="0"/>
              <a:t> </a:t>
            </a:r>
            <a:r>
              <a:rPr dirty="0" err="1"/>
              <a:t>валютой</a:t>
            </a:r>
            <a:r>
              <a:rPr dirty="0"/>
              <a:t> и </a:t>
            </a:r>
            <a:r>
              <a:rPr dirty="0" err="1"/>
              <a:t>большие</a:t>
            </a:r>
            <a:r>
              <a:rPr dirty="0"/>
              <a:t> </a:t>
            </a:r>
            <a:r>
              <a:rPr dirty="0" err="1"/>
              <a:t>прибыли</a:t>
            </a:r>
            <a:r>
              <a:rPr dirty="0"/>
              <a:t> </a:t>
            </a:r>
            <a:r>
              <a:rPr dirty="0" err="1"/>
              <a:t>спровоцировали</a:t>
            </a:r>
            <a:r>
              <a:rPr dirty="0"/>
              <a:t> </a:t>
            </a:r>
            <a:r>
              <a:rPr dirty="0" err="1"/>
              <a:t>бурный</a:t>
            </a:r>
            <a:r>
              <a:rPr dirty="0"/>
              <a:t> </a:t>
            </a:r>
            <a:r>
              <a:rPr dirty="0" err="1"/>
              <a:t>рост</a:t>
            </a:r>
            <a:r>
              <a:rPr dirty="0"/>
              <a:t> </a:t>
            </a:r>
            <a:r>
              <a:rPr dirty="0" err="1"/>
              <a:t>дилинговых</a:t>
            </a:r>
            <a:r>
              <a:rPr dirty="0"/>
              <a:t> </a:t>
            </a:r>
            <a:r>
              <a:rPr dirty="0" err="1"/>
              <a:t>центров</a:t>
            </a:r>
            <a:r>
              <a:rPr dirty="0"/>
              <a:t> и </a:t>
            </a:r>
            <a:r>
              <a:rPr dirty="0" err="1"/>
              <a:t>брокерских</a:t>
            </a:r>
            <a:r>
              <a:rPr dirty="0"/>
              <a:t> </a:t>
            </a:r>
            <a:r>
              <a:rPr dirty="0" err="1"/>
              <a:t>компаний</a:t>
            </a:r>
            <a:r>
              <a:rPr dirty="0"/>
              <a:t>. </a:t>
            </a:r>
          </a:p>
        </p:txBody>
      </p:sp>
      <p:pic>
        <p:nvPicPr>
          <p:cNvPr id="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-20024"/>
            <a:ext cx="33416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38096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0800000" flipV="1">
            <a:off x="611560" y="1484784"/>
            <a:ext cx="8147248" cy="720080"/>
          </a:xfrm>
        </p:spPr>
        <p:txBody>
          <a:bodyPr>
            <a:normAutofit fontScale="90000"/>
          </a:bodyPr>
          <a:lstStyle/>
          <a:p>
            <a:r>
              <a:rPr lang="ru-RU" dirty="0"/>
              <a:t>Отсутствие прозрачного рынка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1560" y="2492896"/>
            <a:ext cx="8075240" cy="3888432"/>
          </a:xfr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  <a:defRPr sz="1800"/>
            </a:pPr>
            <a:r>
              <a:rPr lang="ru-RU" dirty="0"/>
              <a:t>Однако, несмотря на рост индустрии и объемов привлекаемых средств, классическое регулирование до сих пор не создало законы и правила, которые бы защищали интересы трейдеров и компаний, и были стандартизированы, прозрачны и легко применимы для всех участников рынка вне зависимости от юрисдикции.</a:t>
            </a:r>
            <a:endParaRPr lang="ru-RU" sz="4400" dirty="0"/>
          </a:p>
          <a:p>
            <a:pPr marL="0" indent="0">
              <a:spcBef>
                <a:spcPts val="1200"/>
              </a:spcBef>
              <a:buSzTx/>
              <a:buFontTx/>
              <a:buNone/>
              <a:defRPr sz="1800"/>
            </a:pPr>
            <a:r>
              <a:rPr lang="ru-RU" dirty="0"/>
              <a:t> На данный момент около 90% брокерских компаний не имеют никакой регуляции. Все это создает условия для появления мошенников, манипулирования деньгами клиента, а также трудности для выхода новых компаний на рынок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254158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8646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Заголовок 1"/>
          <p:cNvSpPr txBox="1">
            <a:spLocks noGrp="1"/>
          </p:cNvSpPr>
          <p:nvPr>
            <p:ph type="title"/>
          </p:nvPr>
        </p:nvSpPr>
        <p:spPr>
          <a:xfrm>
            <a:off x="395536" y="1153963"/>
            <a:ext cx="8229601" cy="1143002"/>
          </a:xfrm>
          <a:prstGeom prst="rect">
            <a:avLst/>
          </a:prstGeom>
        </p:spPr>
        <p:txBody>
          <a:bodyPr/>
          <a:lstStyle/>
          <a:p>
            <a:r>
              <a:t>Объем рынка</a:t>
            </a:r>
          </a:p>
        </p:txBody>
      </p:sp>
      <p:pic>
        <p:nvPicPr>
          <p:cNvPr id="14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&gt; $5 000 000 000 000"/>
          <p:cNvSpPr txBox="1"/>
          <p:nvPr/>
        </p:nvSpPr>
        <p:spPr>
          <a:xfrm>
            <a:off x="469622" y="2532687"/>
            <a:ext cx="2960894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2400">
                <a:solidFill>
                  <a:schemeClr val="accent4">
                    <a:satOff val="-1335"/>
                    <a:lumOff val="-10274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&gt; $5 000 000 000 000</a:t>
            </a:r>
          </a:p>
        </p:txBody>
      </p:sp>
      <p:sp>
        <p:nvSpPr>
          <p:cNvPr id="145" name="ежедневный оборот на рынке форекс"/>
          <p:cNvSpPr txBox="1"/>
          <p:nvPr/>
        </p:nvSpPr>
        <p:spPr>
          <a:xfrm>
            <a:off x="469622" y="3027372"/>
            <a:ext cx="360095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8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ежедневный оборот на рынке форекс</a:t>
            </a:r>
          </a:p>
        </p:txBody>
      </p:sp>
      <p:sp>
        <p:nvSpPr>
          <p:cNvPr id="146" name="&gt; $1 800 000 000"/>
          <p:cNvSpPr txBox="1"/>
          <p:nvPr/>
        </p:nvSpPr>
        <p:spPr>
          <a:xfrm>
            <a:off x="4355822" y="2532687"/>
            <a:ext cx="2389543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2400">
                <a:solidFill>
                  <a:schemeClr val="accent4">
                    <a:satOff val="-1335"/>
                    <a:lumOff val="-10274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&gt; $1 800 000 000</a:t>
            </a:r>
          </a:p>
        </p:txBody>
      </p:sp>
      <p:sp>
        <p:nvSpPr>
          <p:cNvPr id="147" name="движение средств на рынке форекс и бинарных опционов ежемесячно"/>
          <p:cNvSpPr txBox="1"/>
          <p:nvPr/>
        </p:nvSpPr>
        <p:spPr>
          <a:xfrm>
            <a:off x="4460307" y="3027371"/>
            <a:ext cx="4034130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8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движение средств на рынке форекс и бинарных опционов ежемесячно</a:t>
            </a:r>
          </a:p>
        </p:txBody>
      </p:sp>
      <p:sp>
        <p:nvSpPr>
          <p:cNvPr id="148" name="брокеров оказывают услуги на этом рынке"/>
          <p:cNvSpPr txBox="1"/>
          <p:nvPr/>
        </p:nvSpPr>
        <p:spPr>
          <a:xfrm>
            <a:off x="4594947" y="4431338"/>
            <a:ext cx="315242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8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брокеров оказывают услуги на этом рынке</a:t>
            </a:r>
          </a:p>
        </p:txBody>
      </p:sp>
      <p:sp>
        <p:nvSpPr>
          <p:cNvPr id="149" name="&gt; 4 000 000"/>
          <p:cNvSpPr txBox="1"/>
          <p:nvPr/>
        </p:nvSpPr>
        <p:spPr>
          <a:xfrm>
            <a:off x="469621" y="4026439"/>
            <a:ext cx="1658352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2400">
                <a:solidFill>
                  <a:schemeClr val="accent4">
                    <a:satOff val="-1335"/>
                    <a:lumOff val="-10274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&gt; 4 000 000</a:t>
            </a:r>
          </a:p>
        </p:txBody>
      </p:sp>
      <p:sp>
        <p:nvSpPr>
          <p:cNvPr id="150" name="трейдеров торгуют на разнице курсов валют"/>
          <p:cNvSpPr txBox="1"/>
          <p:nvPr/>
        </p:nvSpPr>
        <p:spPr>
          <a:xfrm>
            <a:off x="469622" y="4431338"/>
            <a:ext cx="360095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8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трейдеров торгуют на разнице курсов валют</a:t>
            </a:r>
          </a:p>
        </p:txBody>
      </p:sp>
      <p:sp>
        <p:nvSpPr>
          <p:cNvPr id="151" name="&gt;100 000"/>
          <p:cNvSpPr txBox="1"/>
          <p:nvPr/>
        </p:nvSpPr>
        <p:spPr>
          <a:xfrm>
            <a:off x="469622" y="5443961"/>
            <a:ext cx="1314855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2400">
                <a:solidFill>
                  <a:schemeClr val="accent4">
                    <a:satOff val="-1335"/>
                    <a:lumOff val="-10274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&gt;100 000</a:t>
            </a:r>
          </a:p>
        </p:txBody>
      </p:sp>
      <p:sp>
        <p:nvSpPr>
          <p:cNvPr id="152" name="IB-партнеров"/>
          <p:cNvSpPr txBox="1"/>
          <p:nvPr/>
        </p:nvSpPr>
        <p:spPr>
          <a:xfrm>
            <a:off x="469621" y="5848139"/>
            <a:ext cx="1543940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800"/>
              </a:spcBef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IB-партнеров </a:t>
            </a:r>
          </a:p>
        </p:txBody>
      </p:sp>
      <p:sp>
        <p:nvSpPr>
          <p:cNvPr id="153" name="&gt; 6 000"/>
          <p:cNvSpPr txBox="1"/>
          <p:nvPr/>
        </p:nvSpPr>
        <p:spPr>
          <a:xfrm>
            <a:off x="4548749" y="4040166"/>
            <a:ext cx="108700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sz="2400">
                <a:solidFill>
                  <a:schemeClr val="accent4">
                    <a:satOff val="-1335"/>
                    <a:lumOff val="-10274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&gt; 6 000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1282170"/>
            <a:ext cx="8229600" cy="1143002"/>
          </a:xfrm>
          <a:prstGeom prst="rect">
            <a:avLst/>
          </a:prstGeom>
        </p:spPr>
        <p:txBody>
          <a:bodyPr/>
          <a:lstStyle/>
          <a:p>
            <a:pPr defTabSz="740662">
              <a:defRPr sz="3700"/>
            </a:pPr>
            <a:r>
              <a:t>Принцип работы SERENITY FINANCIAL</a:t>
            </a:r>
            <a:r>
              <a:rPr sz="3500"/>
              <a:t> </a:t>
            </a:r>
          </a:p>
        </p:txBody>
      </p:sp>
      <p:pic>
        <p:nvPicPr>
          <p:cNvPr id="15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132"/>
            <a:ext cx="9144000" cy="4228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495300" y="1205970"/>
            <a:ext cx="8229600" cy="114300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Трейдеру </a:t>
            </a:r>
          </a:p>
        </p:txBody>
      </p:sp>
      <p:pic>
        <p:nvPicPr>
          <p:cNvPr id="16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Сохранность средств…"/>
          <p:cNvSpPr txBox="1"/>
          <p:nvPr/>
        </p:nvSpPr>
        <p:spPr>
          <a:xfrm>
            <a:off x="539134" y="2381249"/>
            <a:ext cx="5329010" cy="277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17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Прозрачность</a:t>
            </a:r>
            <a:endParaRPr sz="1400">
              <a:solidFill>
                <a:schemeClr val="accent4">
                  <a:satOff val="-1335"/>
                  <a:lumOff val="-10274"/>
                </a:schemeClr>
              </a:solidFill>
            </a:endParaRPr>
          </a:p>
          <a:p>
            <a:pPr>
              <a:spcBef>
                <a:spcPts val="17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Защита от нецелевого использования средств</a:t>
            </a:r>
            <a:endParaRPr sz="1400">
              <a:solidFill>
                <a:schemeClr val="accent4">
                  <a:satOff val="-1335"/>
                  <a:lumOff val="-10274"/>
                </a:schemeClr>
              </a:solidFill>
            </a:endParaRPr>
          </a:p>
          <a:p>
            <a:pPr>
              <a:spcBef>
                <a:spcPts val="17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Скорость транзакций</a:t>
            </a:r>
            <a:endParaRPr sz="1400">
              <a:solidFill>
                <a:schemeClr val="accent4">
                  <a:satOff val="-1335"/>
                  <a:lumOff val="-10274"/>
                </a:schemeClr>
              </a:solidFill>
            </a:endParaRPr>
          </a:p>
          <a:p>
            <a:pPr>
              <a:spcBef>
                <a:spcPts val="17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Независимый арбитраж</a:t>
            </a:r>
            <a:endParaRPr sz="1400">
              <a:solidFill>
                <a:schemeClr val="accent4">
                  <a:satOff val="-1335"/>
                  <a:lumOff val="-10274"/>
                </a:schemeClr>
              </a:solidFill>
            </a:endParaRPr>
          </a:p>
          <a:p>
            <a:pPr>
              <a:spcBef>
                <a:spcPts val="17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Единая верификация</a:t>
            </a:r>
            <a:endParaRPr sz="1400">
              <a:solidFill>
                <a:schemeClr val="accent4">
                  <a:satOff val="-1335"/>
                  <a:lumOff val="-10274"/>
                </a:schemeClr>
              </a:solidFill>
            </a:endParaRPr>
          </a:p>
          <a:p>
            <a:pPr>
              <a:spcBef>
                <a:spcPts val="17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Возможность легко менять брокера</a:t>
            </a:r>
          </a:p>
        </p:txBody>
      </p:sp>
      <p:pic>
        <p:nvPicPr>
          <p:cNvPr id="162" name="pasted-image.tiff" descr="pasted-image.tiff"/>
          <p:cNvPicPr>
            <a:picLocks noChangeAspect="1"/>
          </p:cNvPicPr>
          <p:nvPr/>
        </p:nvPicPr>
        <p:blipFill>
          <a:blip r:embed="rId3">
            <a:alphaModFix amt="77025"/>
            <a:extLst/>
          </a:blip>
          <a:stretch>
            <a:fillRect/>
          </a:stretch>
        </p:blipFill>
        <p:spPr>
          <a:xfrm>
            <a:off x="6094434" y="-1"/>
            <a:ext cx="4117932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406400" y="1244070"/>
            <a:ext cx="8229600" cy="114300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 Брокеру </a:t>
            </a:r>
          </a:p>
        </p:txBody>
      </p:sp>
      <p:pic>
        <p:nvPicPr>
          <p:cNvPr id="16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Бесплатное пользование всеми системами…"/>
          <p:cNvSpPr txBox="1"/>
          <p:nvPr/>
        </p:nvSpPr>
        <p:spPr>
          <a:xfrm>
            <a:off x="539134" y="2368548"/>
            <a:ext cx="5101363" cy="2349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17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dirty="0" err="1"/>
              <a:t>Дополнительный</a:t>
            </a:r>
            <a:r>
              <a:rPr dirty="0"/>
              <a:t> </a:t>
            </a:r>
            <a:r>
              <a:rPr dirty="0" err="1"/>
              <a:t>поток</a:t>
            </a:r>
            <a:r>
              <a:rPr dirty="0"/>
              <a:t> </a:t>
            </a:r>
            <a:r>
              <a:rPr dirty="0" err="1"/>
              <a:t>клиентов</a:t>
            </a:r>
            <a:endParaRPr sz="1500" dirty="0">
              <a:solidFill>
                <a:schemeClr val="accent4">
                  <a:satOff val="-1335"/>
                  <a:lumOff val="-10274"/>
                </a:schemeClr>
              </a:solidFill>
            </a:endParaRPr>
          </a:p>
          <a:p>
            <a:pPr>
              <a:spcBef>
                <a:spcPts val="17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dirty="0" err="1"/>
              <a:t>Сохранность</a:t>
            </a:r>
            <a:r>
              <a:rPr dirty="0"/>
              <a:t> </a:t>
            </a:r>
            <a:r>
              <a:rPr dirty="0" err="1"/>
              <a:t>средств</a:t>
            </a:r>
            <a:endParaRPr sz="1500" dirty="0">
              <a:solidFill>
                <a:schemeClr val="accent4">
                  <a:satOff val="-1335"/>
                  <a:lumOff val="-10274"/>
                </a:schemeClr>
              </a:solidFill>
            </a:endParaRPr>
          </a:p>
          <a:p>
            <a:pPr>
              <a:spcBef>
                <a:spcPts val="17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dirty="0" err="1"/>
              <a:t>Подключение</a:t>
            </a:r>
            <a:r>
              <a:rPr dirty="0"/>
              <a:t> </a:t>
            </a:r>
            <a:r>
              <a:rPr dirty="0" err="1"/>
              <a:t>провайдеров</a:t>
            </a:r>
            <a:r>
              <a:rPr dirty="0"/>
              <a:t> </a:t>
            </a:r>
            <a:r>
              <a:rPr dirty="0" err="1"/>
              <a:t>ликвидности</a:t>
            </a:r>
            <a:endParaRPr sz="1500" dirty="0">
              <a:solidFill>
                <a:schemeClr val="accent4">
                  <a:satOff val="-1335"/>
                  <a:lumOff val="-10274"/>
                </a:schemeClr>
              </a:solidFill>
            </a:endParaRPr>
          </a:p>
          <a:p>
            <a:pPr>
              <a:spcBef>
                <a:spcPts val="17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lang="ru-RU" dirty="0" smtClean="0"/>
              <a:t>Имидж</a:t>
            </a:r>
            <a:endParaRPr sz="1500" dirty="0">
              <a:solidFill>
                <a:schemeClr val="accent4">
                  <a:satOff val="-1335"/>
                  <a:lumOff val="-10274"/>
                </a:schemeClr>
              </a:solidFill>
            </a:endParaRPr>
          </a:p>
          <a:p>
            <a:pPr>
              <a:spcBef>
                <a:spcPts val="1700"/>
              </a:spcBef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PR</a:t>
            </a:r>
          </a:p>
        </p:txBody>
      </p:sp>
      <p:pic>
        <p:nvPicPr>
          <p:cNvPr id="16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8370" y="-1"/>
            <a:ext cx="333886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1379537"/>
            <a:ext cx="8229600" cy="1143001"/>
          </a:xfrm>
          <a:prstGeom prst="rect">
            <a:avLst/>
          </a:prstGeom>
        </p:spPr>
        <p:txBody>
          <a:bodyPr/>
          <a:lstStyle>
            <a:lvl1pPr defTabSz="832103">
              <a:defRPr sz="3500"/>
            </a:lvl1pPr>
          </a:lstStyle>
          <a:p>
            <a:r>
              <a:t>Структура доходов SERENITY FINANCIAL</a:t>
            </a:r>
          </a:p>
        </p:txBody>
      </p:sp>
      <p:sp>
        <p:nvSpPr>
          <p:cNvPr id="170" name="Объект 2"/>
          <p:cNvSpPr txBox="1">
            <a:spLocks noGrp="1"/>
          </p:cNvSpPr>
          <p:nvPr>
            <p:ph type="body" idx="1"/>
          </p:nvPr>
        </p:nvSpPr>
        <p:spPr>
          <a:xfrm>
            <a:off x="76199" y="2739200"/>
            <a:ext cx="7782522" cy="3376565"/>
          </a:xfrm>
          <a:prstGeom prst="rect">
            <a:avLst/>
          </a:prstGeom>
        </p:spPr>
        <p:txBody>
          <a:bodyPr/>
          <a:lstStyle/>
          <a:p>
            <a:pPr marL="561472" lvl="1" indent="-180472">
              <a:spcBef>
                <a:spcPts val="800"/>
              </a:spcBef>
              <a:buFontTx/>
              <a:buChar char="‣"/>
              <a:defRPr sz="2400"/>
            </a:pPr>
            <a:r>
              <a:t>Комиссия за выпуск внутренних токенов системы (или смарт-контрактов, привязанных к эфириуму)</a:t>
            </a:r>
          </a:p>
          <a:p>
            <a:pPr marL="561472" lvl="1" indent="-180472">
              <a:spcBef>
                <a:spcPts val="800"/>
              </a:spcBef>
              <a:buFontTx/>
              <a:buChar char="‣"/>
              <a:defRPr sz="2400"/>
            </a:pPr>
            <a:r>
              <a:t>Абонентская плата с брокеров категории А за пакет услуг, включающий технологии и ликвидность.</a:t>
            </a:r>
          </a:p>
          <a:p>
            <a:pPr marL="561472" lvl="1" indent="-180472">
              <a:spcBef>
                <a:spcPts val="800"/>
              </a:spcBef>
              <a:buFontTx/>
              <a:buChar char="‣"/>
              <a:defRPr sz="2400"/>
            </a:pPr>
            <a:r>
              <a:t>Комиссия за ручной арбитраж.</a:t>
            </a:r>
          </a:p>
        </p:txBody>
      </p:sp>
      <p:pic>
        <p:nvPicPr>
          <p:cNvPr id="17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331838"/>
            <a:ext cx="2540599" cy="653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596</Words>
  <Application>Microsoft Office PowerPoint</Application>
  <PresentationFormat>Экран (4:3)</PresentationFormat>
  <Paragraphs>100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Презентация PowerPoint</vt:lpstr>
      <vt:lpstr>Презентация PowerPoint</vt:lpstr>
      <vt:lpstr>Проблематика</vt:lpstr>
      <vt:lpstr>Отсутствие прозрачного рынка</vt:lpstr>
      <vt:lpstr>Объем рынка</vt:lpstr>
      <vt:lpstr>Принцип работы SERENITY FINANCIAL </vt:lpstr>
      <vt:lpstr>Трейдеру </vt:lpstr>
      <vt:lpstr> Брокеру </vt:lpstr>
      <vt:lpstr>Структура доходов SERENITY FINANCIAL</vt:lpstr>
      <vt:lpstr>Заработок с клиентских депозитов</vt:lpstr>
      <vt:lpstr>Заработок с продажи ликвидности  с агрегатором</vt:lpstr>
      <vt:lpstr>Этапы проекта</vt:lpstr>
      <vt:lpstr>Этапы Pre-ICO и ICO</vt:lpstr>
      <vt:lpstr>Контакты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Elena Berestovaya</dc:creator>
  <cp:lastModifiedBy>Elena Berestovaya</cp:lastModifiedBy>
  <cp:revision>4</cp:revision>
  <dcterms:modified xsi:type="dcterms:W3CDTF">2017-09-14T13:05:40Z</dcterms:modified>
</cp:coreProperties>
</file>